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711" r:id="rId1"/>
    <p:sldMasterId id="2147483713" r:id="rId2"/>
    <p:sldMasterId id="2147483729" r:id="rId3"/>
    <p:sldMasterId id="2147483768" r:id="rId4"/>
    <p:sldMasterId id="2147483743" r:id="rId5"/>
    <p:sldMasterId id="2147483756" r:id="rId6"/>
  </p:sldMasterIdLst>
  <p:notesMasterIdLst>
    <p:notesMasterId r:id="rId41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0" r:id="rId20"/>
    <p:sldId id="311" r:id="rId21"/>
    <p:sldId id="312" r:id="rId22"/>
    <p:sldId id="313" r:id="rId23"/>
    <p:sldId id="314" r:id="rId24"/>
    <p:sldId id="315" r:id="rId25"/>
    <p:sldId id="286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308" r:id="rId34"/>
    <p:sldId id="309" r:id="rId35"/>
    <p:sldId id="296" r:id="rId36"/>
    <p:sldId id="297" r:id="rId37"/>
    <p:sldId id="298" r:id="rId38"/>
    <p:sldId id="301" r:id="rId39"/>
    <p:sldId id="310" r:id="rId40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09" autoAdjust="0"/>
  </p:normalViewPr>
  <p:slideViewPr>
    <p:cSldViewPr>
      <p:cViewPr>
        <p:scale>
          <a:sx n="66" d="100"/>
          <a:sy n="66" d="100"/>
        </p:scale>
        <p:origin x="-1290" y="-80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170DD2-0A8E-4FFC-8727-A7671E1C04C0}" type="doc">
      <dgm:prSet loTypeId="urn:microsoft.com/office/officeart/2005/8/layout/arrow2" loCatId="process" qsTypeId="urn:microsoft.com/office/officeart/2005/8/quickstyle/simple2" qsCatId="simple" csTypeId="urn:microsoft.com/office/officeart/2005/8/colors/accent1_2" csCatId="accent1" phldr="1"/>
      <dgm:spPr/>
    </dgm:pt>
    <dgm:pt modelId="{5248190C-B104-495C-B727-C3091D75C7B0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Аудитория (показы)</a:t>
          </a:r>
        </a:p>
      </dgm:t>
    </dgm:pt>
    <dgm:pt modelId="{000B39A5-22EB-4B3B-B709-CF2F2917034F}" type="parTrans" cxnId="{1128C214-46B2-4528-A3C2-B9114A6E8A5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0F957B9C-4948-4EF9-B3C0-3A865617CAF6}" type="sibTrans" cxnId="{1128C214-46B2-4528-A3C2-B9114A6E8A5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35C72C70-F9FC-4174-AB30-DC21F301BAE0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Сообщение (клики, 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CTR)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48789C21-234E-424F-A01A-68DE4E975481}" type="parTrans" cxnId="{33E3A1AA-AE16-4F0A-8E33-8C2C5A51A612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EDA7E832-8E93-4D66-8907-2AB5E13AD4FA}" type="sibTrans" cxnId="{33E3A1AA-AE16-4F0A-8E33-8C2C5A51A612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C7D4AF49-66AF-4516-95DD-1A1483E66008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Сайт (визиты)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E099972A-BA91-4EA1-85B9-4B1F1B966F20}" type="parTrans" cxnId="{13E4CB47-FAE0-4CC4-BDB1-EE375235B587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59710267-014E-4CF2-92A5-A6A044F731C3}" type="sibTrans" cxnId="{13E4CB47-FAE0-4CC4-BDB1-EE375235B587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2739BEDA-5A35-4245-A610-606FC16F7D3D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Контакт (цели)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8ECB1843-EFB4-4821-BF0B-2D50FB6FE522}" type="parTrans" cxnId="{F734C07C-01CA-4E85-A32E-A742C9C5B021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C63F8441-58DC-4707-BA5F-EC4A5719BBB0}" type="sibTrans" cxnId="{F734C07C-01CA-4E85-A32E-A742C9C5B021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650047EF-614C-47C6-B981-EA1F35055190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Продажа</a:t>
          </a:r>
        </a:p>
        <a:p>
          <a:r>
            <a:rPr lang="ru-RU" sz="2000" dirty="0" smtClean="0">
              <a:latin typeface="Arial" pitchFamily="34" charset="0"/>
              <a:cs typeface="Arial" pitchFamily="34" charset="0"/>
            </a:rPr>
            <a:t>(конверсия)</a:t>
          </a:r>
        </a:p>
      </dgm:t>
    </dgm:pt>
    <dgm:pt modelId="{9AA5BD26-DA64-4BAF-969E-03DBED1BF558}" type="parTrans" cxnId="{07D64C57-F44A-4DD4-B247-40B8F502BD9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382F0D4A-4D36-464D-B744-21C3182172DC}" type="sibTrans" cxnId="{07D64C57-F44A-4DD4-B247-40B8F502BD9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AE409E52-E744-4AC3-B2CB-2EE005B4E784}" type="pres">
      <dgm:prSet presAssocID="{FD170DD2-0A8E-4FFC-8727-A7671E1C04C0}" presName="arrowDiagram" presStyleCnt="0">
        <dgm:presLayoutVars>
          <dgm:chMax val="5"/>
          <dgm:dir/>
          <dgm:resizeHandles val="exact"/>
        </dgm:presLayoutVars>
      </dgm:prSet>
      <dgm:spPr/>
    </dgm:pt>
    <dgm:pt modelId="{90818CFE-2238-4F46-B522-7E69C1AE233B}" type="pres">
      <dgm:prSet presAssocID="{FD170DD2-0A8E-4FFC-8727-A7671E1C04C0}" presName="arrow" presStyleLbl="bgShp" presStyleIdx="0" presStyleCnt="1" custScaleX="102619" custLinFactNeighborX="16614" custLinFactNeighborY="18040"/>
      <dgm:spPr/>
    </dgm:pt>
    <dgm:pt modelId="{E3F074BD-C9D6-4E84-86DC-20CE3AC87726}" type="pres">
      <dgm:prSet presAssocID="{FD170DD2-0A8E-4FFC-8727-A7671E1C04C0}" presName="arrowDiagram5" presStyleCnt="0"/>
      <dgm:spPr/>
    </dgm:pt>
    <dgm:pt modelId="{6B6C4D6E-D28A-44A4-80AF-BC1676B0C99D}" type="pres">
      <dgm:prSet presAssocID="{5248190C-B104-495C-B727-C3091D75C7B0}" presName="bullet5a" presStyleLbl="node1" presStyleIdx="0" presStyleCnt="5"/>
      <dgm:spPr/>
    </dgm:pt>
    <dgm:pt modelId="{B214823E-CF88-4A33-A8FF-3731C3A05910}" type="pres">
      <dgm:prSet presAssocID="{5248190C-B104-495C-B727-C3091D75C7B0}" presName="textBox5a" presStyleLbl="revTx" presStyleIdx="0" presStyleCnt="5" custScaleX="147403" custLinFactNeighborX="24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F839C-30BF-4A61-B76F-2D2275B1C32A}" type="pres">
      <dgm:prSet presAssocID="{35C72C70-F9FC-4174-AB30-DC21F301BAE0}" presName="bullet5b" presStyleLbl="node1" presStyleIdx="1" presStyleCnt="5"/>
      <dgm:spPr/>
    </dgm:pt>
    <dgm:pt modelId="{EB5B5DC7-DC62-444A-820C-685F8C726AD9}" type="pres">
      <dgm:prSet presAssocID="{35C72C70-F9FC-4174-AB30-DC21F301BAE0}" presName="textBox5b" presStyleLbl="revTx" presStyleIdx="1" presStyleCnt="5" custScaleX="131154" custLinFactNeighborX="16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71279-9688-47E1-9873-DD05B564CEDE}" type="pres">
      <dgm:prSet presAssocID="{C7D4AF49-66AF-4516-95DD-1A1483E66008}" presName="bullet5c" presStyleLbl="node1" presStyleIdx="2" presStyleCnt="5"/>
      <dgm:spPr/>
    </dgm:pt>
    <dgm:pt modelId="{A24FC360-385B-497E-B1C0-3B62D93729F3}" type="pres">
      <dgm:prSet presAssocID="{C7D4AF49-66AF-4516-95DD-1A1483E66008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12706-9F69-4D60-B3DC-8622CA268F34}" type="pres">
      <dgm:prSet presAssocID="{2739BEDA-5A35-4245-A610-606FC16F7D3D}" presName="bullet5d" presStyleLbl="node1" presStyleIdx="3" presStyleCnt="5"/>
      <dgm:spPr/>
    </dgm:pt>
    <dgm:pt modelId="{B3F19C1F-EF77-4C0F-9BDC-70BD770BEF95}" type="pres">
      <dgm:prSet presAssocID="{2739BEDA-5A35-4245-A610-606FC16F7D3D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23BA5-8F9B-4D84-B21F-D4F08CAD6B94}" type="pres">
      <dgm:prSet presAssocID="{650047EF-614C-47C6-B981-EA1F35055190}" presName="bullet5e" presStyleLbl="node1" presStyleIdx="4" presStyleCnt="5"/>
      <dgm:spPr/>
    </dgm:pt>
    <dgm:pt modelId="{FEEA9C5A-B1B3-40E1-A546-5448D308DB8E}" type="pres">
      <dgm:prSet presAssocID="{650047EF-614C-47C6-B981-EA1F35055190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CC0B93-C4C6-4210-A88F-0668CFF1C949}" type="presOf" srcId="{35C72C70-F9FC-4174-AB30-DC21F301BAE0}" destId="{EB5B5DC7-DC62-444A-820C-685F8C726AD9}" srcOrd="0" destOrd="0" presId="urn:microsoft.com/office/officeart/2005/8/layout/arrow2"/>
    <dgm:cxn modelId="{33E3A1AA-AE16-4F0A-8E33-8C2C5A51A612}" srcId="{FD170DD2-0A8E-4FFC-8727-A7671E1C04C0}" destId="{35C72C70-F9FC-4174-AB30-DC21F301BAE0}" srcOrd="1" destOrd="0" parTransId="{48789C21-234E-424F-A01A-68DE4E975481}" sibTransId="{EDA7E832-8E93-4D66-8907-2AB5E13AD4FA}"/>
    <dgm:cxn modelId="{6415C8C9-3916-4809-AA3E-C5E87C09B09C}" type="presOf" srcId="{5248190C-B104-495C-B727-C3091D75C7B0}" destId="{B214823E-CF88-4A33-A8FF-3731C3A05910}" srcOrd="0" destOrd="0" presId="urn:microsoft.com/office/officeart/2005/8/layout/arrow2"/>
    <dgm:cxn modelId="{B2F679EA-40C4-4F36-9F7A-3D82E4E0F99F}" type="presOf" srcId="{FD170DD2-0A8E-4FFC-8727-A7671E1C04C0}" destId="{AE409E52-E744-4AC3-B2CB-2EE005B4E784}" srcOrd="0" destOrd="0" presId="urn:microsoft.com/office/officeart/2005/8/layout/arrow2"/>
    <dgm:cxn modelId="{07D64C57-F44A-4DD4-B247-40B8F502BD9B}" srcId="{FD170DD2-0A8E-4FFC-8727-A7671E1C04C0}" destId="{650047EF-614C-47C6-B981-EA1F35055190}" srcOrd="4" destOrd="0" parTransId="{9AA5BD26-DA64-4BAF-969E-03DBED1BF558}" sibTransId="{382F0D4A-4D36-464D-B744-21C3182172DC}"/>
    <dgm:cxn modelId="{655107E1-1F32-4F08-AE4E-2F131624849B}" type="presOf" srcId="{2739BEDA-5A35-4245-A610-606FC16F7D3D}" destId="{B3F19C1F-EF77-4C0F-9BDC-70BD770BEF95}" srcOrd="0" destOrd="0" presId="urn:microsoft.com/office/officeart/2005/8/layout/arrow2"/>
    <dgm:cxn modelId="{1128C214-46B2-4528-A3C2-B9114A6E8A5B}" srcId="{FD170DD2-0A8E-4FFC-8727-A7671E1C04C0}" destId="{5248190C-B104-495C-B727-C3091D75C7B0}" srcOrd="0" destOrd="0" parTransId="{000B39A5-22EB-4B3B-B709-CF2F2917034F}" sibTransId="{0F957B9C-4948-4EF9-B3C0-3A865617CAF6}"/>
    <dgm:cxn modelId="{F734C07C-01CA-4E85-A32E-A742C9C5B021}" srcId="{FD170DD2-0A8E-4FFC-8727-A7671E1C04C0}" destId="{2739BEDA-5A35-4245-A610-606FC16F7D3D}" srcOrd="3" destOrd="0" parTransId="{8ECB1843-EFB4-4821-BF0B-2D50FB6FE522}" sibTransId="{C63F8441-58DC-4707-BA5F-EC4A5719BBB0}"/>
    <dgm:cxn modelId="{733E1970-1D58-4B25-8D72-A471E0581EF3}" type="presOf" srcId="{C7D4AF49-66AF-4516-95DD-1A1483E66008}" destId="{A24FC360-385B-497E-B1C0-3B62D93729F3}" srcOrd="0" destOrd="0" presId="urn:microsoft.com/office/officeart/2005/8/layout/arrow2"/>
    <dgm:cxn modelId="{C04A344F-F498-4424-AA1F-C609C4C73CD2}" type="presOf" srcId="{650047EF-614C-47C6-B981-EA1F35055190}" destId="{FEEA9C5A-B1B3-40E1-A546-5448D308DB8E}" srcOrd="0" destOrd="0" presId="urn:microsoft.com/office/officeart/2005/8/layout/arrow2"/>
    <dgm:cxn modelId="{13E4CB47-FAE0-4CC4-BDB1-EE375235B587}" srcId="{FD170DD2-0A8E-4FFC-8727-A7671E1C04C0}" destId="{C7D4AF49-66AF-4516-95DD-1A1483E66008}" srcOrd="2" destOrd="0" parTransId="{E099972A-BA91-4EA1-85B9-4B1F1B966F20}" sibTransId="{59710267-014E-4CF2-92A5-A6A044F731C3}"/>
    <dgm:cxn modelId="{79DFC1EC-B9E7-4B39-BF5C-D015450CD4E7}" type="presParOf" srcId="{AE409E52-E744-4AC3-B2CB-2EE005B4E784}" destId="{90818CFE-2238-4F46-B522-7E69C1AE233B}" srcOrd="0" destOrd="0" presId="urn:microsoft.com/office/officeart/2005/8/layout/arrow2"/>
    <dgm:cxn modelId="{BA1C3247-C159-4B30-9684-495458818EF7}" type="presParOf" srcId="{AE409E52-E744-4AC3-B2CB-2EE005B4E784}" destId="{E3F074BD-C9D6-4E84-86DC-20CE3AC87726}" srcOrd="1" destOrd="0" presId="urn:microsoft.com/office/officeart/2005/8/layout/arrow2"/>
    <dgm:cxn modelId="{B7E4E847-15E3-4B2F-8EF9-931CBE3573AD}" type="presParOf" srcId="{E3F074BD-C9D6-4E84-86DC-20CE3AC87726}" destId="{6B6C4D6E-D28A-44A4-80AF-BC1676B0C99D}" srcOrd="0" destOrd="0" presId="urn:microsoft.com/office/officeart/2005/8/layout/arrow2"/>
    <dgm:cxn modelId="{02C2A4BF-F7D9-47E7-906D-FD1690B3B296}" type="presParOf" srcId="{E3F074BD-C9D6-4E84-86DC-20CE3AC87726}" destId="{B214823E-CF88-4A33-A8FF-3731C3A05910}" srcOrd="1" destOrd="0" presId="urn:microsoft.com/office/officeart/2005/8/layout/arrow2"/>
    <dgm:cxn modelId="{6085E754-44EC-4637-B256-2A8790912E49}" type="presParOf" srcId="{E3F074BD-C9D6-4E84-86DC-20CE3AC87726}" destId="{EECF839C-30BF-4A61-B76F-2D2275B1C32A}" srcOrd="2" destOrd="0" presId="urn:microsoft.com/office/officeart/2005/8/layout/arrow2"/>
    <dgm:cxn modelId="{3B7E9F09-E03A-4352-AECF-7A738C09358D}" type="presParOf" srcId="{E3F074BD-C9D6-4E84-86DC-20CE3AC87726}" destId="{EB5B5DC7-DC62-444A-820C-685F8C726AD9}" srcOrd="3" destOrd="0" presId="urn:microsoft.com/office/officeart/2005/8/layout/arrow2"/>
    <dgm:cxn modelId="{88628E23-A8DD-42BD-ABAF-D42156CB7210}" type="presParOf" srcId="{E3F074BD-C9D6-4E84-86DC-20CE3AC87726}" destId="{56871279-9688-47E1-9873-DD05B564CEDE}" srcOrd="4" destOrd="0" presId="urn:microsoft.com/office/officeart/2005/8/layout/arrow2"/>
    <dgm:cxn modelId="{CBD99FA6-A4F5-4796-820F-EAFFA1FD009E}" type="presParOf" srcId="{E3F074BD-C9D6-4E84-86DC-20CE3AC87726}" destId="{A24FC360-385B-497E-B1C0-3B62D93729F3}" srcOrd="5" destOrd="0" presId="urn:microsoft.com/office/officeart/2005/8/layout/arrow2"/>
    <dgm:cxn modelId="{A7A08BF7-6A0E-4FE9-B0F3-A32E9EE35754}" type="presParOf" srcId="{E3F074BD-C9D6-4E84-86DC-20CE3AC87726}" destId="{03612706-9F69-4D60-B3DC-8622CA268F34}" srcOrd="6" destOrd="0" presId="urn:microsoft.com/office/officeart/2005/8/layout/arrow2"/>
    <dgm:cxn modelId="{159A3E71-09CB-4669-B66C-5EE47ED6D4E2}" type="presParOf" srcId="{E3F074BD-C9D6-4E84-86DC-20CE3AC87726}" destId="{B3F19C1F-EF77-4C0F-9BDC-70BD770BEF95}" srcOrd="7" destOrd="0" presId="urn:microsoft.com/office/officeart/2005/8/layout/arrow2"/>
    <dgm:cxn modelId="{A5D9517D-0F21-4B4F-9137-8D573CAEB0D7}" type="presParOf" srcId="{E3F074BD-C9D6-4E84-86DC-20CE3AC87726}" destId="{C0523BA5-8F9B-4D84-B21F-D4F08CAD6B94}" srcOrd="8" destOrd="0" presId="urn:microsoft.com/office/officeart/2005/8/layout/arrow2"/>
    <dgm:cxn modelId="{9B605CEF-5D25-4DAD-8EBF-5BC3933C2DAE}" type="presParOf" srcId="{E3F074BD-C9D6-4E84-86DC-20CE3AC87726}" destId="{FEEA9C5A-B1B3-40E1-A546-5448D308DB8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18CFE-2238-4F46-B522-7E69C1AE233B}">
      <dsp:nvSpPr>
        <dsp:cNvPr id="0" name=""/>
        <dsp:cNvSpPr/>
      </dsp:nvSpPr>
      <dsp:spPr>
        <a:xfrm>
          <a:off x="-138607" y="793430"/>
          <a:ext cx="10861973" cy="661547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C4D6E-D28A-44A4-80AF-BC1676B0C99D}">
      <dsp:nvSpPr>
        <dsp:cNvPr id="0" name=""/>
        <dsp:cNvSpPr/>
      </dsp:nvSpPr>
      <dsp:spPr>
        <a:xfrm>
          <a:off x="1042598" y="5315982"/>
          <a:ext cx="243449" cy="2434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14823E-CF88-4A33-A8FF-3731C3A05910}">
      <dsp:nvSpPr>
        <dsp:cNvPr id="0" name=""/>
        <dsp:cNvSpPr/>
      </dsp:nvSpPr>
      <dsp:spPr>
        <a:xfrm>
          <a:off x="1169211" y="5437706"/>
          <a:ext cx="2043895" cy="1574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99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Аудитория (показы)</a:t>
          </a:r>
        </a:p>
      </dsp:txBody>
      <dsp:txXfrm>
        <a:off x="1169211" y="5437706"/>
        <a:ext cx="2043895" cy="1574482"/>
      </dsp:txXfrm>
    </dsp:sp>
    <dsp:sp modelId="{EECF839C-30BF-4A61-B76F-2D2275B1C32A}">
      <dsp:nvSpPr>
        <dsp:cNvPr id="0" name=""/>
        <dsp:cNvSpPr/>
      </dsp:nvSpPr>
      <dsp:spPr>
        <a:xfrm>
          <a:off x="2360401" y="4049780"/>
          <a:ext cx="381051" cy="3810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5B5DC7-DC62-444A-820C-685F8C726AD9}">
      <dsp:nvSpPr>
        <dsp:cNvPr id="0" name=""/>
        <dsp:cNvSpPr/>
      </dsp:nvSpPr>
      <dsp:spPr>
        <a:xfrm>
          <a:off x="2575631" y="4240305"/>
          <a:ext cx="2304467" cy="2771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1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Сообщение (клики, 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CTR)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2575631" y="4240305"/>
        <a:ext cx="2304467" cy="2771883"/>
      </dsp:txXfrm>
    </dsp:sp>
    <dsp:sp modelId="{56871279-9688-47E1-9873-DD05B564CEDE}">
      <dsp:nvSpPr>
        <dsp:cNvPr id="0" name=""/>
        <dsp:cNvSpPr/>
      </dsp:nvSpPr>
      <dsp:spPr>
        <a:xfrm>
          <a:off x="4053962" y="3040258"/>
          <a:ext cx="508068" cy="5080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4FC360-385B-497E-B1C0-3B62D93729F3}">
      <dsp:nvSpPr>
        <dsp:cNvPr id="0" name=""/>
        <dsp:cNvSpPr/>
      </dsp:nvSpPr>
      <dsp:spPr>
        <a:xfrm>
          <a:off x="4307996" y="3294293"/>
          <a:ext cx="2042858" cy="371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21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Сайт (визиты)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4307996" y="3294293"/>
        <a:ext cx="2042858" cy="3717896"/>
      </dsp:txXfrm>
    </dsp:sp>
    <dsp:sp modelId="{03612706-9F69-4D60-B3DC-8622CA268F34}">
      <dsp:nvSpPr>
        <dsp:cNvPr id="0" name=""/>
        <dsp:cNvSpPr/>
      </dsp:nvSpPr>
      <dsp:spPr>
        <a:xfrm>
          <a:off x="6022727" y="2251694"/>
          <a:ext cx="656255" cy="6562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F19C1F-EF77-4C0F-9BDC-70BD770BEF95}">
      <dsp:nvSpPr>
        <dsp:cNvPr id="0" name=""/>
        <dsp:cNvSpPr/>
      </dsp:nvSpPr>
      <dsp:spPr>
        <a:xfrm>
          <a:off x="6350855" y="2579821"/>
          <a:ext cx="2116951" cy="4432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73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Контакт (цели)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6350855" y="2579821"/>
        <a:ext cx="2116951" cy="4432367"/>
      </dsp:txXfrm>
    </dsp:sp>
    <dsp:sp modelId="{C0523BA5-8F9B-4D84-B21F-D4F08CAD6B94}">
      <dsp:nvSpPr>
        <dsp:cNvPr id="0" name=""/>
        <dsp:cNvSpPr/>
      </dsp:nvSpPr>
      <dsp:spPr>
        <a:xfrm>
          <a:off x="8049709" y="1725102"/>
          <a:ext cx="836195" cy="836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EA9C5A-B1B3-40E1-A546-5448D308DB8E}">
      <dsp:nvSpPr>
        <dsp:cNvPr id="0" name=""/>
        <dsp:cNvSpPr/>
      </dsp:nvSpPr>
      <dsp:spPr>
        <a:xfrm>
          <a:off x="8467807" y="2143200"/>
          <a:ext cx="2116951" cy="4868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08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Продажа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(конверсия)</a:t>
          </a:r>
        </a:p>
      </dsp:txBody>
      <dsp:txXfrm>
        <a:off x="8467807" y="2143200"/>
        <a:ext cx="2116951" cy="4868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A931C-716C-4E45-896E-B0AE90D46102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219BB-4BEB-443A-BAFC-BF10EFEB5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6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0A1F84-CF12-4338-AF39-4E7C5E5E685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1597-BAEA-491B-849F-91B5181016C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766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1597-BAEA-491B-849F-91B5181016C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966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1597-BAEA-491B-849F-91B5181016C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388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1597-BAEA-491B-849F-91B5181016C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922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1597-BAEA-491B-849F-91B5181016C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253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1597-BAEA-491B-849F-91B5181016C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417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1597-BAEA-491B-849F-91B5181016C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677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1597-BAEA-491B-849F-91B5181016C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03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1597-BAEA-491B-849F-91B5181016CA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7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1597-BAEA-491B-849F-91B5181016CA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5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96A151-951A-4148-8BDB-28DE880AF5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A0CD32-26B8-43D0-80EC-32537D1D684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910485-9DC3-49EE-A596-95B83F1AAF2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1597-BAEA-491B-849F-91B5181016C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25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1597-BAEA-491B-849F-91B5181016C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215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1597-BAEA-491B-849F-91B5181016C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989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1597-BAEA-491B-849F-91B5181016C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136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1597-BAEA-491B-849F-91B5181016C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2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ле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3416301"/>
            <a:ext cx="649605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97265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к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Service-Large_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92" y="905646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76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рект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Contour-Service-Large_0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92" y="874844"/>
            <a:ext cx="5603723" cy="21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354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р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Service-Large_0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16" y="873494"/>
            <a:ext cx="5628090" cy="216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224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т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Contour-Service-Large_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11" y="897608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1451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Service-Large_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11" y="897608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0063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вости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Contour-Service-Large_1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97" y="897608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4014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в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Service-Large_1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97" y="897608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686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рика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Contour-Service-Large_1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57" y="897264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915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р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Service-Large_1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57" y="897264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7739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чта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411219" y="2395198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Изображение 5" descr="Logo-Contour-Service-Large_1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43" y="897264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602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левой слайд,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yandex_eng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51" y="3024388"/>
            <a:ext cx="6809303" cy="294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1426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ч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ogo-Service-Large_1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43" y="897264"/>
            <a:ext cx="5515305" cy="2160161"/>
          </a:xfrm>
          <a:prstGeom prst="rect">
            <a:avLst/>
          </a:prstGeom>
        </p:spPr>
      </p:pic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411219" y="2395198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06029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/>
          <p:cNvSpPr>
            <a:spLocks noGrp="1"/>
          </p:cNvSpPr>
          <p:nvPr>
            <p:ph type="body" sz="quarter" idx="13" hasCustomPrompt="1"/>
          </p:nvPr>
        </p:nvSpPr>
        <p:spPr>
          <a:xfrm>
            <a:off x="6808507" y="6888062"/>
            <a:ext cx="4894262" cy="4508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4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Автор цитаты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5216706" y="4951815"/>
            <a:ext cx="6543675" cy="170338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Цитата, основная мысль для раздела.</a:t>
            </a:r>
            <a:endParaRPr lang="ru-RU" dirty="0"/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16592" y="2009364"/>
            <a:ext cx="9484835" cy="10604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7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741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и список под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16592" y="2009364"/>
            <a:ext cx="9484835" cy="10604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7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1986043" y="4686601"/>
            <a:ext cx="9740900" cy="398594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220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Тема или подраздел </a:t>
            </a:r>
            <a:r>
              <a:rPr lang="en-US" dirty="0" smtClean="0"/>
              <a:t>#1</a:t>
            </a:r>
          </a:p>
          <a:p>
            <a:pPr lvl="0"/>
            <a:r>
              <a:rPr lang="ru-RU" dirty="0" smtClean="0"/>
              <a:t>Тема или подраздел </a:t>
            </a:r>
            <a:r>
              <a:rPr lang="en-US" dirty="0" smtClean="0"/>
              <a:t>#2</a:t>
            </a:r>
          </a:p>
          <a:p>
            <a:pPr lvl="0"/>
            <a:r>
              <a:rPr lang="ru-RU" dirty="0" smtClean="0"/>
              <a:t>Тема или подраздел </a:t>
            </a:r>
            <a:r>
              <a:rPr lang="en-US" dirty="0" smtClean="0"/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2799634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и под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1986043" y="5907490"/>
            <a:ext cx="9774237" cy="803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Название подраздела</a:t>
            </a:r>
            <a:endParaRPr lang="ru-RU" dirty="0"/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16592" y="2009364"/>
            <a:ext cx="9484835" cy="10604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7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808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жн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949024" y="3455988"/>
            <a:ext cx="11663362" cy="32639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67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Важная информация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34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ин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9618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908834" y="1953128"/>
            <a:ext cx="11687175" cy="6936429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113000"/>
              </a:lnSpc>
              <a:spcBef>
                <a:spcPts val="0"/>
              </a:spcBef>
              <a:buClr>
                <a:srgbClr val="FF0000"/>
              </a:buClr>
              <a:buFont typeface="+mj-lt"/>
              <a:buNone/>
              <a:defRPr sz="2600" baseline="0">
                <a:latin typeface="Arial"/>
                <a:cs typeface="Arial"/>
              </a:defRPr>
            </a:lvl1pPr>
            <a:lvl2pPr marL="8636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Textbook New"/>
                <a:cs typeface="Textbook New"/>
              </a:defRPr>
            </a:lvl2pPr>
          </a:lstStyle>
          <a:p>
            <a:pPr lvl="0"/>
            <a:r>
              <a:rPr lang="ru-RU" dirty="0" smtClean="0"/>
              <a:t>Длинный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3305057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908050" y="1784350"/>
            <a:ext cx="11687175" cy="714539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Clr>
                <a:srgbClr val="FF0000"/>
              </a:buClr>
              <a:buFont typeface="+mj-lt"/>
              <a:buNone/>
              <a:defRPr sz="4200" baseline="0">
                <a:latin typeface="Textbook New"/>
                <a:cs typeface="Textbook New"/>
              </a:defRPr>
            </a:lvl1pPr>
            <a:lvl2pPr marL="8636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Textbook New"/>
                <a:cs typeface="Textbook New"/>
              </a:defRPr>
            </a:lvl2pPr>
          </a:lstStyle>
          <a:p>
            <a:pPr lvl="0"/>
            <a:r>
              <a:rPr lang="ru-RU" dirty="0" smtClean="0"/>
              <a:t>Надпись 1</a:t>
            </a:r>
          </a:p>
        </p:txBody>
      </p:sp>
    </p:spTree>
    <p:extLst>
      <p:ext uri="{BB962C8B-B14F-4D97-AF65-F5344CB8AC3E}">
        <p14:creationId xmlns:p14="http://schemas.microsoft.com/office/powerpoint/2010/main" val="3973636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етирован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70454" y="1784350"/>
            <a:ext cx="11687175" cy="7145398"/>
          </a:xfrm>
          <a:prstGeom prst="rect">
            <a:avLst/>
          </a:prstGeom>
        </p:spPr>
        <p:txBody>
          <a:bodyPr vert="horz" anchor="ctr" anchorCtr="0"/>
          <a:lstStyle>
            <a:lvl1pPr>
              <a:buClr>
                <a:srgbClr val="FF0000"/>
              </a:buClr>
              <a:defRPr sz="4200" baseline="0">
                <a:latin typeface="Arial"/>
                <a:cs typeface="Arial"/>
              </a:defRPr>
            </a:lvl1pPr>
            <a:lvl2pPr marL="6350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 smtClean="0"/>
              <a:t>Уровень один</a:t>
            </a:r>
            <a:endParaRPr lang="en-US" dirty="0" smtClean="0"/>
          </a:p>
          <a:p>
            <a:pPr lvl="1"/>
            <a:r>
              <a:rPr lang="ru-RU" dirty="0" smtClean="0"/>
              <a:t>Уровень два </a:t>
            </a:r>
          </a:p>
        </p:txBody>
      </p:sp>
    </p:spTree>
    <p:extLst>
      <p:ext uri="{BB962C8B-B14F-4D97-AF65-F5344CB8AC3E}">
        <p14:creationId xmlns:p14="http://schemas.microsoft.com/office/powerpoint/2010/main" val="2347816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ован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01656" y="1784350"/>
            <a:ext cx="11687175" cy="7145398"/>
          </a:xfrm>
          <a:prstGeom prst="rect">
            <a:avLst/>
          </a:prstGeom>
        </p:spPr>
        <p:txBody>
          <a:bodyPr vert="horz" anchor="ctr" anchorCtr="0"/>
          <a:lstStyle>
            <a:lvl1pPr marL="381000" indent="-508000">
              <a:buClr>
                <a:srgbClr val="FF0000"/>
              </a:buClr>
              <a:buFont typeface="+mj-lt"/>
              <a:buAutoNum type="arabicPeriod"/>
              <a:defRPr sz="4200" baseline="0">
                <a:latin typeface="Arial"/>
                <a:cs typeface="Arial"/>
              </a:defRPr>
            </a:lvl1pPr>
            <a:lvl2pPr marL="8636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 smtClean="0"/>
              <a:t>Уровень один</a:t>
            </a:r>
          </a:p>
          <a:p>
            <a:pPr lvl="1"/>
            <a:r>
              <a:rPr lang="ru-RU" dirty="0" smtClean="0"/>
              <a:t>Уровень два </a:t>
            </a:r>
          </a:p>
        </p:txBody>
      </p:sp>
    </p:spTree>
    <p:extLst>
      <p:ext uri="{BB962C8B-B14F-4D97-AF65-F5344CB8AC3E}">
        <p14:creationId xmlns:p14="http://schemas.microsoft.com/office/powerpoint/2010/main" val="1190547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мер ко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930657" y="1382463"/>
            <a:ext cx="11714162" cy="3061596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spcBef>
                <a:spcPts val="0"/>
              </a:spcBef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Текст перед кодом. Код можно писать так: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44575" y="4613635"/>
            <a:ext cx="11615738" cy="4332187"/>
          </a:xfrm>
          <a:prstGeom prst="rect">
            <a:avLst/>
          </a:prstGeom>
          <a:solidFill>
            <a:srgbClr val="353535"/>
          </a:solidFill>
        </p:spPr>
        <p:txBody>
          <a:bodyPr vert="horz" lIns="254000" tIns="254000" rIns="254000" bIns="254000"/>
          <a:lstStyle>
            <a:lvl1pPr marL="0" indent="0" algn="l"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>
            <a:pPr algn="l"/>
            <a:r>
              <a:rPr lang="en-US" sz="2400" dirty="0" err="1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self.rsp.removeHeader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(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"Transfer-Encoding"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);</a:t>
            </a:r>
            <a:endParaRPr lang="en-US" sz="2400" dirty="0" smtClean="0">
              <a:solidFill>
                <a:srgbClr val="A5C261"/>
              </a:solidFill>
              <a:latin typeface="Courier"/>
              <a:ea typeface="Arial" charset="0"/>
              <a:cs typeface="Monaco" charset="0"/>
              <a:sym typeface="Menlo Regular" charset="0"/>
            </a:endParaRPr>
          </a:p>
          <a:p>
            <a:pPr algn="l"/>
            <a:r>
              <a:rPr lang="en-US" sz="2400" dirty="0" err="1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self.rsp.setHeader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(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"Content-Type"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,</a:t>
            </a:r>
            <a:r>
              <a:rPr lang="en-US" sz="2400" dirty="0" smtClean="0">
                <a:solidFill>
                  <a:srgbClr val="A5C261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 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"application/</a:t>
            </a:r>
            <a:r>
              <a:rPr lang="en-US" sz="2400" dirty="0" err="1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json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42909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щий, без привязки к сервис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81088"/>
            <a:ext cx="3067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140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693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80573" y="940397"/>
            <a:ext cx="11100839" cy="4637375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34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Цитата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987706" y="6148790"/>
            <a:ext cx="7154989" cy="49847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Автор цитаты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2" hasCustomPrompt="1"/>
          </p:nvPr>
        </p:nvSpPr>
        <p:spPr>
          <a:xfrm>
            <a:off x="1039876" y="7491730"/>
            <a:ext cx="1193800" cy="1193800"/>
          </a:xfrm>
          <a:prstGeom prst="rect">
            <a:avLst/>
          </a:prstGeom>
        </p:spPr>
        <p:txBody>
          <a:bodyPr vert="horz" lIns="0" tIns="0" rIns="0" bIns="0" anchor="ctr" anchorCtr="1"/>
          <a:lstStyle>
            <a:lvl1pPr marL="0" indent="0" algn="ctr">
              <a:spcBef>
                <a:spcPts val="0"/>
              </a:spcBef>
              <a:buNone/>
              <a:defRPr sz="2000">
                <a:latin typeface="Arial"/>
                <a:cs typeface="Arial"/>
              </a:defRPr>
            </a:lvl1pPr>
          </a:lstStyle>
          <a:p>
            <a:r>
              <a:rPr lang="en-US" dirty="0" smtClean="0"/>
              <a:t>QR-</a:t>
            </a:r>
            <a:r>
              <a:rPr lang="ru-RU" dirty="0" smtClean="0"/>
              <a:t>код </a:t>
            </a:r>
            <a:r>
              <a:rPr lang="ru-RU" dirty="0" err="1" smtClean="0"/>
              <a:t>пруфлинк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232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vert="horz" anchor="ctr" anchorCtr="1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Arial"/>
                <a:cs typeface="Arial"/>
              </a:defRPr>
            </a:lvl1pPr>
          </a:lstStyle>
          <a:p>
            <a:r>
              <a:rPr lang="ru-RU" dirty="0" smtClean="0"/>
              <a:t>Место для фотографии или иллюстрации.</a:t>
            </a:r>
            <a:r>
              <a:rPr lang="en-US" dirty="0" smtClean="0"/>
              <a:t> </a:t>
            </a:r>
            <a:r>
              <a:rPr lang="ru-RU" dirty="0" smtClean="0"/>
              <a:t>Следите за разрешением картинки: в данном случае оно должно быть 1024х768. </a:t>
            </a:r>
          </a:p>
        </p:txBody>
      </p:sp>
    </p:spTree>
    <p:extLst>
      <p:ext uri="{BB962C8B-B14F-4D97-AF65-F5344CB8AC3E}">
        <p14:creationId xmlns:p14="http://schemas.microsoft.com/office/powerpoint/2010/main" val="9447370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с вертикальн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vert="horz" lIns="381000" rIns="2540000" anchor="ctr" anchorCtr="1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Arial"/>
                <a:cs typeface="Arial"/>
              </a:defRPr>
            </a:lvl1pPr>
          </a:lstStyle>
          <a:p>
            <a:r>
              <a:rPr lang="ru-RU" dirty="0" smtClean="0"/>
              <a:t>Место для фотографии или иллюстрации.</a:t>
            </a:r>
            <a:r>
              <a:rPr lang="en-US" dirty="0" smtClean="0"/>
              <a:t> </a:t>
            </a:r>
            <a:r>
              <a:rPr lang="ru-RU" dirty="0" smtClean="0"/>
              <a:t>Следите за разрешением картинки: в данном случае оно должно быть 1024х768.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0566400" y="0"/>
            <a:ext cx="2438400" cy="975360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anchor="ctr" anchorCtr="1"/>
          <a:lstStyle>
            <a:lvl1pPr marL="0" indent="0" algn="ctr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 к картинке здесь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6393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R-к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657225" y="409516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spcBef>
                <a:spcPts val="0"/>
              </a:spcBef>
              <a:buNone/>
              <a:defRPr sz="50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 к </a:t>
            </a:r>
            <a:r>
              <a:rPr lang="en-US" dirty="0" smtClean="0"/>
              <a:t>QR-</a:t>
            </a:r>
            <a:r>
              <a:rPr lang="ru-RU" dirty="0" smtClean="0"/>
              <a:t>коду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 hasCustomPrompt="1"/>
          </p:nvPr>
        </p:nvSpPr>
        <p:spPr>
          <a:xfrm>
            <a:off x="3251200" y="1910535"/>
            <a:ext cx="6502400" cy="650240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3200">
                <a:latin typeface="Arial"/>
                <a:cs typeface="Arial"/>
              </a:defRPr>
            </a:lvl1pPr>
          </a:lstStyle>
          <a:p>
            <a:r>
              <a:rPr lang="ru-RU" dirty="0" smtClean="0"/>
              <a:t>Место для </a:t>
            </a:r>
            <a:r>
              <a:rPr lang="en-US" dirty="0" smtClean="0"/>
              <a:t>QR-</a:t>
            </a:r>
            <a:r>
              <a:rPr lang="ru-RU" dirty="0" smtClean="0"/>
              <a:t>кода</a:t>
            </a:r>
          </a:p>
        </p:txBody>
      </p:sp>
    </p:spTree>
    <p:extLst>
      <p:ext uri="{BB962C8B-B14F-4D97-AF65-F5344CB8AC3E}">
        <p14:creationId xmlns:p14="http://schemas.microsoft.com/office/powerpoint/2010/main" val="2857072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и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-1282700"/>
            <a:ext cx="6589712" cy="1230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1511300" y="1149350"/>
            <a:ext cx="5003800" cy="750570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95761" y="933069"/>
            <a:ext cx="4733925" cy="804545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220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402944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riod, W7 и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-546100"/>
            <a:ext cx="5881624" cy="10845800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телефон сюда, вставьте скриншот на слайд и отправьте его назад. Совместите скриншот с экраном телефона.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95761" y="933069"/>
            <a:ext cx="4733925" cy="804545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220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312051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и вертикальный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19944" y="1791494"/>
            <a:ext cx="800893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731901" y="1598803"/>
            <a:ext cx="4914900" cy="655447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6873291" y="933069"/>
            <a:ext cx="5376923" cy="804545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220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1229818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и горизонтальный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1132681"/>
            <a:ext cx="9715500" cy="74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2527300" y="1894840"/>
            <a:ext cx="7951851" cy="596226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46332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жн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949024" y="3455988"/>
            <a:ext cx="11663362" cy="32639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67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Важная информация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70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щий, EN, без привязки к сервис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Textbook New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Textbook New Light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yandex_eng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8" y="916403"/>
            <a:ext cx="3176590" cy="137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66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ин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908050" y="1953128"/>
            <a:ext cx="11687175" cy="6936429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113000"/>
              </a:lnSpc>
              <a:spcBef>
                <a:spcPts val="0"/>
              </a:spcBef>
              <a:buClr>
                <a:srgbClr val="FF0000"/>
              </a:buClr>
              <a:buFont typeface="+mj-lt"/>
              <a:buNone/>
              <a:defRPr sz="2600" baseline="0">
                <a:latin typeface="Arial"/>
                <a:cs typeface="Arial"/>
              </a:defRPr>
            </a:lvl1pPr>
            <a:lvl2pPr marL="8636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Textbook New"/>
                <a:cs typeface="Textbook New"/>
              </a:defRPr>
            </a:lvl2pPr>
          </a:lstStyle>
          <a:p>
            <a:pPr lvl="0"/>
            <a:r>
              <a:rPr lang="ru-RU" dirty="0" smtClean="0"/>
              <a:t>Длинный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15978314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908050" y="1784350"/>
            <a:ext cx="11687175" cy="714539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Clr>
                <a:srgbClr val="FF0000"/>
              </a:buClr>
              <a:buFont typeface="+mj-lt"/>
              <a:buNone/>
              <a:defRPr sz="4200" baseline="0">
                <a:latin typeface="Arial"/>
                <a:cs typeface="Arial"/>
              </a:defRPr>
            </a:lvl1pPr>
            <a:lvl2pPr marL="8636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Textbook New"/>
                <a:cs typeface="Textbook New"/>
              </a:defRPr>
            </a:lvl2pPr>
          </a:lstStyle>
          <a:p>
            <a:pPr lvl="0"/>
            <a:r>
              <a:rPr lang="ru-RU" dirty="0" smtClean="0"/>
              <a:t>Надпись 1</a:t>
            </a:r>
          </a:p>
        </p:txBody>
      </p:sp>
    </p:spTree>
    <p:extLst>
      <p:ext uri="{BB962C8B-B14F-4D97-AF65-F5344CB8AC3E}">
        <p14:creationId xmlns:p14="http://schemas.microsoft.com/office/powerpoint/2010/main" val="39460102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етирован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70454" y="1784350"/>
            <a:ext cx="11687175" cy="7145398"/>
          </a:xfrm>
          <a:prstGeom prst="rect">
            <a:avLst/>
          </a:prstGeom>
        </p:spPr>
        <p:txBody>
          <a:bodyPr vert="horz" anchor="ctr" anchorCtr="0"/>
          <a:lstStyle>
            <a:lvl1pPr>
              <a:buClr>
                <a:srgbClr val="FF0000"/>
              </a:buClr>
              <a:defRPr sz="4200" baseline="0">
                <a:latin typeface="Arial"/>
                <a:cs typeface="Arial"/>
              </a:defRPr>
            </a:lvl1pPr>
            <a:lvl2pPr marL="6350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 smtClean="0"/>
              <a:t>Уровень один</a:t>
            </a:r>
            <a:endParaRPr lang="en-US" dirty="0" smtClean="0"/>
          </a:p>
          <a:p>
            <a:pPr lvl="1"/>
            <a:r>
              <a:rPr lang="ru-RU" dirty="0" smtClean="0"/>
              <a:t>Уровень два </a:t>
            </a:r>
          </a:p>
        </p:txBody>
      </p:sp>
    </p:spTree>
    <p:extLst>
      <p:ext uri="{BB962C8B-B14F-4D97-AF65-F5344CB8AC3E}">
        <p14:creationId xmlns:p14="http://schemas.microsoft.com/office/powerpoint/2010/main" val="1272644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ован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01656" y="1784350"/>
            <a:ext cx="11687175" cy="7145398"/>
          </a:xfrm>
          <a:prstGeom prst="rect">
            <a:avLst/>
          </a:prstGeom>
        </p:spPr>
        <p:txBody>
          <a:bodyPr vert="horz" anchor="ctr" anchorCtr="0"/>
          <a:lstStyle>
            <a:lvl1pPr marL="381000" indent="-508000">
              <a:buClr>
                <a:srgbClr val="FF0000"/>
              </a:buClr>
              <a:buFont typeface="+mj-lt"/>
              <a:buAutoNum type="arabicPeriod"/>
              <a:defRPr sz="4200" baseline="0">
                <a:latin typeface="Arial"/>
                <a:cs typeface="Arial"/>
              </a:defRPr>
            </a:lvl1pPr>
            <a:lvl2pPr marL="8636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 smtClean="0"/>
              <a:t>Уровень один</a:t>
            </a:r>
          </a:p>
          <a:p>
            <a:pPr lvl="1"/>
            <a:r>
              <a:rPr lang="ru-RU" dirty="0" smtClean="0"/>
              <a:t>Уровень два </a:t>
            </a:r>
          </a:p>
        </p:txBody>
      </p:sp>
    </p:spTree>
    <p:extLst>
      <p:ext uri="{BB962C8B-B14F-4D97-AF65-F5344CB8AC3E}">
        <p14:creationId xmlns:p14="http://schemas.microsoft.com/office/powerpoint/2010/main" val="24812616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мер ко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930657" y="1374425"/>
            <a:ext cx="11714162" cy="3069633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spcBef>
                <a:spcPts val="0"/>
              </a:spcBef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Текст перед кодом. Код можно писать так: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44575" y="4613635"/>
            <a:ext cx="11615738" cy="4332187"/>
          </a:xfrm>
          <a:prstGeom prst="rect">
            <a:avLst/>
          </a:prstGeom>
          <a:solidFill>
            <a:srgbClr val="353535"/>
          </a:solidFill>
        </p:spPr>
        <p:txBody>
          <a:bodyPr vert="horz" lIns="254000" tIns="254000" rIns="254000" bIns="25400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Courier"/>
                <a:cs typeface="Courier"/>
              </a:defRPr>
            </a:lvl1pPr>
          </a:lstStyle>
          <a:p>
            <a:pPr algn="l"/>
            <a:r>
              <a:rPr lang="en-US" sz="2400" dirty="0" err="1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self.rsp.removeHeader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(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"Transfer-Encoding"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);</a:t>
            </a:r>
            <a:endParaRPr lang="en-US" sz="2400" dirty="0" smtClean="0">
              <a:solidFill>
                <a:srgbClr val="A5C261"/>
              </a:solidFill>
              <a:latin typeface="Courier"/>
              <a:ea typeface="Arial" charset="0"/>
              <a:cs typeface="Monaco" charset="0"/>
              <a:sym typeface="Menlo Regular" charset="0"/>
            </a:endParaRPr>
          </a:p>
          <a:p>
            <a:pPr algn="l"/>
            <a:r>
              <a:rPr lang="en-US" sz="2400" dirty="0" err="1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self.rsp.setHeader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(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"Content-Type"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,</a:t>
            </a:r>
            <a:r>
              <a:rPr lang="en-US" sz="2400" dirty="0" smtClean="0">
                <a:solidFill>
                  <a:srgbClr val="A5C261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 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"application/</a:t>
            </a:r>
            <a:r>
              <a:rPr lang="en-US" sz="2400" dirty="0" err="1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json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);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5824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с горизонтальн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004800" cy="8610600"/>
          </a:xfrm>
          <a:prstGeom prst="rect">
            <a:avLst/>
          </a:prstGeom>
        </p:spPr>
        <p:txBody>
          <a:bodyPr vert="horz" anchor="ctr" anchorCtr="1"/>
          <a:lstStyle>
            <a:lvl1pPr marL="0" indent="0" algn="l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Место для фотографии или иллюстрации.</a:t>
            </a:r>
            <a:r>
              <a:rPr lang="en-US" dirty="0" smtClean="0"/>
              <a:t> </a:t>
            </a:r>
            <a:r>
              <a:rPr lang="ru-RU" dirty="0" smtClean="0"/>
              <a:t>Следите за разрешением картинки: в данном случае оно должно быть 1024х</a:t>
            </a:r>
            <a:r>
              <a:rPr lang="en-US" dirty="0" smtClean="0"/>
              <a:t>678 (</a:t>
            </a:r>
            <a:r>
              <a:rPr lang="ru-RU" dirty="0" smtClean="0"/>
              <a:t>и это не опечатка</a:t>
            </a:r>
            <a:r>
              <a:rPr lang="en-US" dirty="0" smtClean="0"/>
              <a:t>)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610600"/>
            <a:ext cx="13004800" cy="1143000"/>
          </a:xfrm>
          <a:prstGeom prst="rect">
            <a:avLst/>
          </a:prstGeom>
          <a:noFill/>
        </p:spPr>
        <p:txBody>
          <a:bodyPr vert="horz" anchor="ctr" anchorCtr="1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 к рисунку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6913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6698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80573" y="940397"/>
            <a:ext cx="11100839" cy="4637375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34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Цитата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987706" y="6148790"/>
            <a:ext cx="7154989" cy="49847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Автор цитаты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2" hasCustomPrompt="1"/>
          </p:nvPr>
        </p:nvSpPr>
        <p:spPr>
          <a:xfrm>
            <a:off x="1039876" y="7491730"/>
            <a:ext cx="1193800" cy="1193800"/>
          </a:xfrm>
          <a:prstGeom prst="rect">
            <a:avLst/>
          </a:prstGeom>
        </p:spPr>
        <p:txBody>
          <a:bodyPr vert="horz" lIns="0" tIns="0" rIns="0" bIns="0" anchor="ctr" anchorCtr="1"/>
          <a:lstStyle>
            <a:lvl1pPr marL="0" indent="0" algn="ctr">
              <a:spcBef>
                <a:spcPts val="0"/>
              </a:spcBef>
              <a:buNone/>
              <a:defRPr sz="2000">
                <a:latin typeface="Arial"/>
                <a:cs typeface="Arial"/>
              </a:defRPr>
            </a:lvl1pPr>
          </a:lstStyle>
          <a:p>
            <a:r>
              <a:rPr lang="en-US" dirty="0" smtClean="0"/>
              <a:t>QR-</a:t>
            </a:r>
            <a:r>
              <a:rPr lang="ru-RU" dirty="0" smtClean="0"/>
              <a:t>код </a:t>
            </a:r>
            <a:r>
              <a:rPr lang="ru-RU" dirty="0" err="1" smtClean="0"/>
              <a:t>пруфлинк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144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и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-1282700"/>
            <a:ext cx="6589712" cy="1230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1511300" y="1149350"/>
            <a:ext cx="5003800" cy="750570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95761" y="933069"/>
            <a:ext cx="4733925" cy="804545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220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3120516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riod, W7 и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-546100"/>
            <a:ext cx="5881624" cy="10845800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телефон сюда, вставьте скриншот на слайд и отправьте его назад. Совместите скриншот с экраном телефона.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95761" y="933069"/>
            <a:ext cx="4733925" cy="804545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220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46910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ы, Контур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8" name="Изображение 7" descr="Logo-Contour-Service-Large_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23" y="769525"/>
            <a:ext cx="5515305" cy="229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5078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и вертикальный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19944" y="1791494"/>
            <a:ext cx="800893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731901" y="1598803"/>
            <a:ext cx="4914900" cy="655447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6873291" y="933069"/>
            <a:ext cx="5376923" cy="804545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220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5169661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и горизонтальный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2527300" y="1894840"/>
            <a:ext cx="7951851" cy="596226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1132681"/>
            <a:ext cx="9715500" cy="74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8498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содержа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2"/>
          <p:cNvSpPr>
            <a:spLocks noGrp="1"/>
          </p:cNvSpPr>
          <p:nvPr>
            <p:ph type="subTitle" idx="1"/>
          </p:nvPr>
        </p:nvSpPr>
        <p:spPr>
          <a:xfrm>
            <a:off x="1280000" y="2048000"/>
            <a:ext cx="10444800" cy="1177600"/>
          </a:xfrm>
          <a:prstGeom prst="rect">
            <a:avLst/>
          </a:prstGeom>
        </p:spPr>
        <p:txBody>
          <a:bodyPr lIns="130046" tIns="65023" rIns="130046" bIns="65023"/>
          <a:lstStyle>
            <a:lvl1pPr marL="0" indent="0" algn="l">
              <a:lnSpc>
                <a:spcPts val="4267"/>
              </a:lnSpc>
              <a:buNone/>
              <a:defRPr sz="5100" b="1" i="0" baseline="0">
                <a:solidFill>
                  <a:schemeClr val="tx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0" name="h1"/>
          <p:cNvSpPr>
            <a:spLocks noGrp="1"/>
          </p:cNvSpPr>
          <p:nvPr>
            <p:ph type="title"/>
          </p:nvPr>
        </p:nvSpPr>
        <p:spPr>
          <a:xfrm>
            <a:off x="1280000" y="1280000"/>
            <a:ext cx="10444800" cy="853581"/>
          </a:xfrm>
          <a:prstGeom prst="rect">
            <a:avLst/>
          </a:prstGeom>
        </p:spPr>
        <p:txBody>
          <a:bodyPr lIns="130046" tIns="65023" rIns="130046" bIns="65023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1"/>
          </p:nvPr>
        </p:nvSpPr>
        <p:spPr>
          <a:xfrm>
            <a:off x="1280000" y="3225600"/>
            <a:ext cx="10444800" cy="5376000"/>
          </a:xfrm>
          <a:prstGeom prst="rect">
            <a:avLst/>
          </a:prstGeom>
        </p:spPr>
        <p:txBody>
          <a:bodyPr lIns="130046" tIns="65023" rIns="130046" bIns="65023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  <a:endParaRPr lang="ru-RU" dirty="0"/>
          </a:p>
        </p:txBody>
      </p:sp>
      <p:sp>
        <p:nvSpPr>
          <p:cNvPr id="5" name="number"/>
          <p:cNvSpPr>
            <a:spLocks noGrp="1"/>
          </p:cNvSpPr>
          <p:nvPr>
            <p:ph type="sldNum" sz="quarter" idx="12"/>
          </p:nvPr>
        </p:nvSpPr>
        <p:spPr>
          <a:xfrm>
            <a:off x="1280161" y="8857264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59F53D5-9713-41B5-9401-26263B277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74896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215118" y="1317927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214796" y="2225899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5213360" y="3695282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Телефон</a:t>
            </a:r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13360" y="4249141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u="none" baseline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example@yandex.ru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213360" y="4795347"/>
            <a:ext cx="4391025" cy="1119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884137" y="7053162"/>
            <a:ext cx="8720248" cy="1816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5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Спасибо</a:t>
            </a:r>
            <a:endParaRPr lang="ru-RU" dirty="0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13360" y="3137055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Научная степень</a:t>
            </a:r>
            <a:endParaRPr lang="ru-RU" dirty="0"/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81088"/>
            <a:ext cx="3067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5359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46" tIns="65023" rIns="130046" bIns="6502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240" y="2275844"/>
            <a:ext cx="11704320" cy="6436925"/>
          </a:xfrm>
          <a:prstGeom prst="rect">
            <a:avLst/>
          </a:prstGeom>
        </p:spPr>
        <p:txBody>
          <a:bodyPr lIns="130046" tIns="65023" rIns="130046" bIns="6502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8458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,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215118" y="1317927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214796" y="2225899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5213360" y="3695282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Телефон</a:t>
            </a:r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13360" y="4249141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u="none" baseline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example@yandex.ru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213360" y="4795347"/>
            <a:ext cx="4391025" cy="1119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884137" y="7053162"/>
            <a:ext cx="8722006" cy="1816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5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Спасибо</a:t>
            </a:r>
            <a:endParaRPr lang="ru-RU" dirty="0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13360" y="3137055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Научная степень</a:t>
            </a:r>
            <a:endParaRPr lang="ru-RU" dirty="0"/>
          </a:p>
        </p:txBody>
      </p:sp>
      <p:pic>
        <p:nvPicPr>
          <p:cNvPr id="10" name="Изображение 9" descr="yandex_eng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8" y="916403"/>
            <a:ext cx="3176590" cy="137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531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215118" y="1317927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214796" y="2225899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5213360" y="3695282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Телефон</a:t>
            </a:r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13360" y="4249141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u="none" baseline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example@yandex.ru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213360" y="4795347"/>
            <a:ext cx="4391025" cy="1119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884137" y="7053162"/>
            <a:ext cx="8720248" cy="1816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5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Спасибо</a:t>
            </a:r>
            <a:endParaRPr lang="ru-RU" dirty="0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13360" y="3137055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Научная степень</a:t>
            </a:r>
            <a:endParaRPr lang="ru-RU" dirty="0"/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81088"/>
            <a:ext cx="3067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3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Service-Large_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24" y="765536"/>
            <a:ext cx="5539942" cy="230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22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иск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ogo-Contour-Service-Large_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93" y="759606"/>
            <a:ext cx="5627837" cy="2306491"/>
          </a:xfrm>
          <a:prstGeom prst="rect">
            <a:avLst/>
          </a:prstGeom>
        </p:spPr>
      </p:pic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3630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ис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Service-Large_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17" y="757498"/>
            <a:ext cx="5651886" cy="231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76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кси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Contour-Service-Large_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92" y="905646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410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96" r:id="rId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99902"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99804"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99703"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99604"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902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599804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899703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199604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ru-RU"/>
      </a:defPPr>
      <a:lvl1pPr marL="0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9902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99804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9703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99604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99502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99402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9314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99208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/>
          <p:cNvSpPr>
            <a:spLocks/>
          </p:cNvSpPr>
          <p:nvPr/>
        </p:nvSpPr>
        <p:spPr bwMode="auto">
          <a:xfrm>
            <a:off x="-1028700" y="-12700"/>
            <a:ext cx="13030200" cy="9779000"/>
          </a:xfrm>
          <a:prstGeom prst="rightArrow">
            <a:avLst>
              <a:gd name="adj1" fmla="val 100000"/>
              <a:gd name="adj2" fmla="val 28802"/>
            </a:avLst>
          </a:prstGeom>
          <a:noFill/>
          <a:ln w="12700" cap="flat">
            <a:solidFill>
              <a:srgbClr val="444444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5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97" r:id="rId2"/>
    <p:sldLayoutId id="2147483806" r:id="rId3"/>
    <p:sldLayoutId id="2147483798" r:id="rId4"/>
    <p:sldLayoutId id="2147483807" r:id="rId5"/>
    <p:sldLayoutId id="2147483799" r:id="rId6"/>
    <p:sldLayoutId id="2147483808" r:id="rId7"/>
    <p:sldLayoutId id="2147483800" r:id="rId8"/>
    <p:sldLayoutId id="2147483809" r:id="rId9"/>
    <p:sldLayoutId id="2147483801" r:id="rId10"/>
    <p:sldLayoutId id="2147483810" r:id="rId11"/>
    <p:sldLayoutId id="2147483802" r:id="rId12"/>
    <p:sldLayoutId id="2147483811" r:id="rId13"/>
    <p:sldLayoutId id="2147483803" r:id="rId14"/>
    <p:sldLayoutId id="2147483812" r:id="rId15"/>
    <p:sldLayoutId id="2147483804" r:id="rId16"/>
    <p:sldLayoutId id="2147483813" r:id="rId17"/>
    <p:sldLayoutId id="2147483805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"/>
          <p:cNvSpPr>
            <a:spLocks/>
          </p:cNvSpPr>
          <p:nvPr/>
        </p:nvSpPr>
        <p:spPr bwMode="auto">
          <a:xfrm>
            <a:off x="-63500" y="1422400"/>
            <a:ext cx="12065000" cy="2298700"/>
          </a:xfrm>
          <a:prstGeom prst="rightArrow">
            <a:avLst>
              <a:gd name="adj1" fmla="val 100000"/>
              <a:gd name="adj2" fmla="val 28406"/>
            </a:avLst>
          </a:prstGeom>
          <a:solidFill>
            <a:schemeClr val="bg1"/>
          </a:solidFill>
          <a:ln w="12700" cap="flat">
            <a:solidFill>
              <a:srgbClr val="44444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53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32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93" r:id="rId2"/>
    <p:sldLayoutId id="2147483782" r:id="rId3"/>
    <p:sldLayoutId id="2147483779" r:id="rId4"/>
    <p:sldLayoutId id="2147483780" r:id="rId5"/>
    <p:sldLayoutId id="2147483770" r:id="rId6"/>
    <p:sldLayoutId id="2147483771" r:id="rId7"/>
    <p:sldLayoutId id="2147483794" r:id="rId8"/>
    <p:sldLayoutId id="2147483776" r:id="rId9"/>
    <p:sldLayoutId id="2147483777" r:id="rId10"/>
    <p:sldLayoutId id="2147483773" r:id="rId11"/>
    <p:sldLayoutId id="2147483784" r:id="rId12"/>
    <p:sldLayoutId id="2147483786" r:id="rId13"/>
    <p:sldLayoutId id="2147483788" r:id="rId14"/>
    <p:sldLayoutId id="2147483790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/>
          </p:cNvSpPr>
          <p:nvPr/>
        </p:nvSpPr>
        <p:spPr bwMode="auto">
          <a:xfrm>
            <a:off x="-63500" y="8940800"/>
            <a:ext cx="508000" cy="508000"/>
          </a:xfrm>
          <a:prstGeom prst="rightArrow">
            <a:avLst>
              <a:gd name="adj1" fmla="val 100000"/>
              <a:gd name="adj2" fmla="val 34005"/>
            </a:avLst>
          </a:prstGeom>
          <a:solidFill>
            <a:schemeClr val="bg1"/>
          </a:solidFill>
          <a:ln w="12700" cap="flat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8263" y="9033076"/>
            <a:ext cx="2317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9pPr>
          </a:lstStyle>
          <a:p>
            <a:pPr algn="ctr"/>
            <a:fld id="{6920D7D2-6446-914D-974B-EF68E8B45FF6}" type="slidenum">
              <a:rPr lang="en-US" sz="1400">
                <a:latin typeface="Arial"/>
                <a:cs typeface="Arial"/>
                <a:sym typeface="Textbook New" charset="0"/>
              </a:rPr>
              <a:pPr algn="ctr"/>
              <a:t>‹#›</a:t>
            </a:fld>
            <a:endParaRPr lang="en-US" sz="1400" dirty="0">
              <a:latin typeface="Arial"/>
              <a:cs typeface="Arial"/>
              <a:sym typeface="Textbook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00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83" r:id="rId2"/>
    <p:sldLayoutId id="2147483792" r:id="rId3"/>
    <p:sldLayoutId id="2147483778" r:id="rId4"/>
    <p:sldLayoutId id="2147483781" r:id="rId5"/>
    <p:sldLayoutId id="2147483755" r:id="rId6"/>
    <p:sldLayoutId id="2147483775" r:id="rId7"/>
    <p:sldLayoutId id="2147483772" r:id="rId8"/>
    <p:sldLayoutId id="2147483795" r:id="rId9"/>
    <p:sldLayoutId id="2147483785" r:id="rId10"/>
    <p:sldLayoutId id="2147483787" r:id="rId11"/>
    <p:sldLayoutId id="2147483789" r:id="rId12"/>
    <p:sldLayoutId id="2147483791" r:id="rId13"/>
    <p:sldLayoutId id="2147483815" r:id="rId14"/>
    <p:sldLayoutId id="2147483817" r:id="rId15"/>
    <p:sldLayoutId id="2147483818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/>
          </p:cNvSpPr>
          <p:nvPr/>
        </p:nvSpPr>
        <p:spPr bwMode="auto">
          <a:xfrm>
            <a:off x="-1028700" y="-25400"/>
            <a:ext cx="13030200" cy="9779000"/>
          </a:xfrm>
          <a:prstGeom prst="rightArrow">
            <a:avLst>
              <a:gd name="adj1" fmla="val 100000"/>
              <a:gd name="adj2" fmla="val 28802"/>
            </a:avLst>
          </a:prstGeom>
          <a:noFill/>
          <a:ln w="12700" cap="flat">
            <a:solidFill>
              <a:srgbClr val="444444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76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047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Директ: Канал продаж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12" y="3061538"/>
            <a:ext cx="9522816" cy="56618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7784" y="1636440"/>
            <a:ext cx="11377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>
                <a:latin typeface="Arial" pitchFamily="34" charset="0"/>
                <a:cs typeface="Arial" pitchFamily="34" charset="0"/>
              </a:rPr>
              <a:t>Оплата только за переходы.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Показы – бесплатны.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13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Директ: Канал продаж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467" y="3061538"/>
            <a:ext cx="5572106" cy="56618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7784" y="1636440"/>
            <a:ext cx="11377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>
                <a:latin typeface="Arial" pitchFamily="34" charset="0"/>
                <a:cs typeface="Arial" pitchFamily="34" charset="0"/>
              </a:rPr>
              <a:t>Вы сами управляете ценой за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клик.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99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Держим </a:t>
            </a:r>
            <a:r>
              <a:rPr lang="ru-RU" dirty="0"/>
              <a:t>руку на пульсе!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80" y="2068488"/>
            <a:ext cx="11026009" cy="6337503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136" y="1754110"/>
            <a:ext cx="6409524" cy="5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6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Директ: Канал продаж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Показы объявления только </a:t>
            </a:r>
            <a:r>
              <a:rPr lang="ru-RU" dirty="0" smtClean="0"/>
              <a:t>заинтересованной </a:t>
            </a:r>
            <a:r>
              <a:rPr lang="ru-RU" dirty="0"/>
              <a:t>аудитории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Оплата только за переходы. </a:t>
            </a:r>
          </a:p>
          <a:p>
            <a:r>
              <a:rPr lang="ru-RU" dirty="0"/>
              <a:t>Управление ценой за переход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Подробный анализ статистики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5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err="1" smtClean="0"/>
              <a:t>Яндекс.Справочник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91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ru-RU" sz="5000" dirty="0">
                <a:solidFill>
                  <a:srgbClr val="808080"/>
                </a:solidFill>
                <a:latin typeface="Arial"/>
                <a:ea typeface="+mn-ea"/>
                <a:cs typeface="Arial"/>
              </a:rPr>
              <a:t>Поиск организации на </a:t>
            </a:r>
            <a:r>
              <a:rPr lang="ru-RU" sz="5000" dirty="0" err="1">
                <a:solidFill>
                  <a:srgbClr val="808080"/>
                </a:solidFill>
                <a:latin typeface="Arial"/>
                <a:ea typeface="+mn-ea"/>
                <a:cs typeface="Arial"/>
              </a:rPr>
              <a:t>Яндекс.Картах</a:t>
            </a:r>
            <a:endParaRPr lang="ru-RU" sz="5000" dirty="0">
              <a:solidFill>
                <a:srgbClr val="80808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 bwMode="auto">
          <a:xfrm>
            <a:off x="650240" y="2275841"/>
            <a:ext cx="11704320" cy="643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03" y="2418081"/>
            <a:ext cx="10753796" cy="638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91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669752" y="412304"/>
            <a:ext cx="11704320" cy="162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ts val="0"/>
              </a:spcBef>
              <a:defRPr/>
            </a:pPr>
            <a:r>
              <a:rPr lang="ru-RU" sz="5000" dirty="0">
                <a:solidFill>
                  <a:srgbClr val="808080"/>
                </a:solidFill>
                <a:latin typeface="Arial"/>
                <a:ea typeface="+mn-ea"/>
                <a:cs typeface="Arial"/>
              </a:rPr>
              <a:t>Поиск организации на Яндексе</a:t>
            </a:r>
          </a:p>
        </p:txBody>
      </p:sp>
      <p:sp>
        <p:nvSpPr>
          <p:cNvPr id="14339" name="Объект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60" y="2418081"/>
            <a:ext cx="10033564" cy="606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909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ru-RU" sz="5000" dirty="0">
                <a:solidFill>
                  <a:srgbClr val="808080"/>
                </a:solidFill>
                <a:latin typeface="Arial"/>
                <a:ea typeface="+mn-ea"/>
                <a:cs typeface="Arial"/>
              </a:rPr>
              <a:t>Поиск организации в мобильных </a:t>
            </a:r>
            <a:r>
              <a:rPr lang="ru-RU" sz="5000" dirty="0" err="1">
                <a:solidFill>
                  <a:srgbClr val="808080"/>
                </a:solidFill>
                <a:latin typeface="Arial"/>
                <a:ea typeface="+mn-ea"/>
                <a:cs typeface="Arial"/>
              </a:rPr>
              <a:t>Яндекс.Картах</a:t>
            </a:r>
            <a:endParaRPr lang="ru-RU" sz="5000" dirty="0">
              <a:solidFill>
                <a:srgbClr val="80808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03" y="2754489"/>
            <a:ext cx="3178951" cy="47661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712" y="2740942"/>
            <a:ext cx="3185724" cy="477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96" y="2740942"/>
            <a:ext cx="3185724" cy="477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9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28" y="4224303"/>
            <a:ext cx="10753796" cy="442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ts val="0"/>
              </a:spcBef>
            </a:pPr>
            <a:r>
              <a:rPr lang="ru-RU" sz="5000" dirty="0">
                <a:solidFill>
                  <a:srgbClr val="808080"/>
                </a:solidFill>
                <a:latin typeface="Arial"/>
                <a:ea typeface="+mn-ea"/>
                <a:cs typeface="Arial"/>
              </a:rPr>
              <a:t>Приоритетное размещение на Карте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 bwMode="auto">
          <a:xfrm>
            <a:off x="973103" y="1803965"/>
            <a:ext cx="11776569" cy="17407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marL="0" indent="0">
              <a:spcAft>
                <a:spcPts val="1707"/>
              </a:spcAft>
              <a:buNone/>
            </a:pPr>
            <a:r>
              <a:rPr lang="ru-RU" sz="2300"/>
              <a:t>Показы на более выгодных позициях в списке организаций.</a:t>
            </a:r>
          </a:p>
          <a:p>
            <a:pPr marL="0" indent="0">
              <a:spcAft>
                <a:spcPts val="1707"/>
              </a:spcAft>
              <a:buNone/>
            </a:pPr>
            <a:r>
              <a:rPr lang="ru-RU" sz="2300"/>
              <a:t>Особая заметная метка. </a:t>
            </a:r>
          </a:p>
          <a:p>
            <a:pPr marL="0" indent="0">
              <a:spcAft>
                <a:spcPts val="1707"/>
              </a:spcAft>
              <a:buNone/>
            </a:pPr>
            <a:r>
              <a:rPr lang="ru-RU" sz="2300"/>
              <a:t>Рекламный текст в раскрытой метке. </a:t>
            </a:r>
          </a:p>
          <a:p>
            <a:pPr marL="0" indent="0">
              <a:buNone/>
            </a:pPr>
            <a:r>
              <a:rPr lang="ru-RU" sz="1700"/>
              <a:t>                                                       </a:t>
            </a:r>
            <a:r>
              <a:rPr lang="ru-RU" smtClean="0"/>
              <a:t>		</a:t>
            </a:r>
          </a:p>
        </p:txBody>
      </p:sp>
      <p:sp>
        <p:nvSpPr>
          <p:cNvPr id="6" name="Овал 5"/>
          <p:cNvSpPr/>
          <p:nvPr/>
        </p:nvSpPr>
        <p:spPr>
          <a:xfrm>
            <a:off x="7335521" y="7335521"/>
            <a:ext cx="1097280" cy="7157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0046" tIns="65023" rIns="130046" bIns="6502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02739" y="5183858"/>
            <a:ext cx="2740942" cy="13320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0046" tIns="65023" rIns="130046" bIns="6502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321" y="5490916"/>
            <a:ext cx="2770293" cy="139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681" y="4483947"/>
            <a:ext cx="4118187" cy="273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15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Метрика: контролируем эффективность сайта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Светлана Степанова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Менеджер по работе с агентствами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5400" dirty="0"/>
              <a:t>Откуда взять </a:t>
            </a:r>
            <a:r>
              <a:rPr lang="ru-RU" sz="5400" dirty="0" smtClean="0"/>
              <a:t>клиентов</a:t>
            </a:r>
            <a:r>
              <a:rPr lang="ru-RU" sz="5400" dirty="0"/>
              <a:t>? Э</a:t>
            </a:r>
            <a:r>
              <a:rPr lang="ru-RU" sz="5400" dirty="0" smtClean="0"/>
              <a:t>ффективные </a:t>
            </a:r>
            <a:r>
              <a:rPr lang="ru-RU" sz="5400" dirty="0"/>
              <a:t>решения </a:t>
            </a:r>
            <a:r>
              <a:rPr lang="ru-RU" sz="5400" dirty="0" smtClean="0"/>
              <a:t>для</a:t>
            </a:r>
            <a:r>
              <a:rPr lang="en-US" sz="5400" dirty="0" smtClean="0"/>
              <a:t> </a:t>
            </a:r>
            <a:r>
              <a:rPr lang="ru-RU" sz="5400" dirty="0" smtClean="0"/>
              <a:t>бизнеса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3393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Что волнует любого руководителя?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6718424" y="1784350"/>
            <a:ext cx="5876801" cy="7145398"/>
          </a:xfrm>
        </p:spPr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/>
              <a:t>Правильно ли я распределяю бюджет на продвижение сайта?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/>
              <a:t>Почему клиенты не звонят?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/>
              <a:t>Что пользователи делают на сайте?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/>
              <a:t>Возвращаются ли они на сайт?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/>
              <a:t>Кто все эти люди и откуда они?</a:t>
            </a:r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30" y="2500536"/>
            <a:ext cx="5757333" cy="555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3930" y="8621216"/>
            <a:ext cx="113750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Яндекс.Метрика – жизнь после клика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Что можно измерить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26447800"/>
              </p:ext>
            </p:extLst>
          </p:nvPr>
        </p:nvGraphicFramePr>
        <p:xfrm>
          <a:off x="382137" y="996286"/>
          <a:ext cx="10584759" cy="7408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8_edit.png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20" y="4893241"/>
            <a:ext cx="1364776" cy="1419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9_edit.png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848" y="3724672"/>
            <a:ext cx="1637732" cy="140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11_edit.pn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488" y="1161307"/>
            <a:ext cx="1978925" cy="1528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77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Конверсия - </a:t>
            </a:r>
            <a:r>
              <a:rPr lang="ru-RU" dirty="0" smtClean="0">
                <a:cs typeface="Arial" pitchFamily="34" charset="0"/>
              </a:rPr>
              <a:t>отношение </a:t>
            </a:r>
            <a:r>
              <a:rPr lang="ru-RU" dirty="0">
                <a:cs typeface="Arial" pitchFamily="34" charset="0"/>
              </a:rPr>
              <a:t>целевых визитов к общему количеству визитов (%)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5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Ваша цель = цель посетителя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Добавление товара в корзину,</a:t>
            </a:r>
          </a:p>
          <a:p>
            <a:r>
              <a:rPr lang="ru-RU" dirty="0" smtClean="0"/>
              <a:t>Просмотр корзины,</a:t>
            </a:r>
          </a:p>
          <a:p>
            <a:r>
              <a:rPr lang="ru-RU" dirty="0" smtClean="0"/>
              <a:t>Оформление заказа,</a:t>
            </a:r>
          </a:p>
          <a:p>
            <a:r>
              <a:rPr lang="ru-RU" dirty="0" smtClean="0"/>
              <a:t>Отправка заказа,</a:t>
            </a:r>
          </a:p>
          <a:p>
            <a:r>
              <a:rPr lang="ru-RU" dirty="0" smtClean="0"/>
              <a:t>Оплата,</a:t>
            </a:r>
          </a:p>
          <a:p>
            <a:r>
              <a:rPr lang="ru-RU" dirty="0" smtClean="0"/>
              <a:t>Заполнение форм (заявка, вопрос),</a:t>
            </a:r>
          </a:p>
          <a:p>
            <a:r>
              <a:rPr lang="ru-RU" dirty="0" smtClean="0"/>
              <a:t>Регистрация.</a:t>
            </a:r>
          </a:p>
        </p:txBody>
      </p:sp>
    </p:spTree>
    <p:extLst>
      <p:ext uri="{BB962C8B-B14F-4D97-AF65-F5344CB8AC3E}">
        <p14:creationId xmlns:p14="http://schemas.microsoft.com/office/powerpoint/2010/main" val="344143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Знакомьтесь: Яндекс.Метрика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5" y="1708448"/>
            <a:ext cx="12313368" cy="714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Посещаемость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24" y="2356520"/>
            <a:ext cx="10058400" cy="491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5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География посетителей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51" y="1752133"/>
            <a:ext cx="10808270" cy="645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8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Пол и возраст?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87" y="1852464"/>
            <a:ext cx="10058400" cy="68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Что клиенты делают на Вашем сайте?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4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Достигают ли они целей?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12" y="1924472"/>
            <a:ext cx="10058400" cy="627998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2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У Вас есть хороший сайт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217" y="1875384"/>
            <a:ext cx="9457606" cy="616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Как они вас нашли?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Поисковые системы</a:t>
            </a:r>
          </a:p>
          <a:p>
            <a:r>
              <a:rPr lang="ru-RU" dirty="0" smtClean="0"/>
              <a:t>Рекламные системы</a:t>
            </a:r>
          </a:p>
          <a:p>
            <a:r>
              <a:rPr lang="ru-RU" dirty="0" smtClean="0"/>
              <a:t>Прямые заходы</a:t>
            </a:r>
          </a:p>
          <a:p>
            <a:r>
              <a:rPr lang="ru-RU" dirty="0" smtClean="0"/>
              <a:t>Переходы с других сайтов</a:t>
            </a:r>
          </a:p>
          <a:p>
            <a:r>
              <a:rPr lang="ru-RU" dirty="0" smtClean="0"/>
              <a:t>Переходы с почтовых рассылок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80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По каким фразам?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24" y="1852464"/>
            <a:ext cx="10578978" cy="683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Какая реклама сработала?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4" y="1996480"/>
            <a:ext cx="12518927" cy="639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Куда они кликают?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32" y="1833938"/>
            <a:ext cx="10965945" cy="717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0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Светлана Степанова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Менеджер по работе с рекламными агентствами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+7 (383) 230-43-06 </a:t>
            </a:r>
            <a:r>
              <a:rPr lang="en-US" dirty="0" smtClean="0"/>
              <a:t>#</a:t>
            </a:r>
            <a:r>
              <a:rPr lang="ru-RU" dirty="0" smtClean="0"/>
              <a:t>8814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yasstepanova@yandex-team.ru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Спасибо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8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А клиенты </a:t>
            </a:r>
            <a:r>
              <a:rPr lang="ru-RU" dirty="0" smtClean="0"/>
              <a:t>не звонят…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7222480" y="1924472"/>
            <a:ext cx="4802262" cy="6936429"/>
          </a:xfrm>
        </p:spPr>
        <p:txBody>
          <a:bodyPr/>
          <a:lstStyle/>
          <a:p>
            <a:r>
              <a:rPr lang="ru-RU" sz="2800" dirty="0">
                <a:latin typeface="Calibri" pitchFamily="34" charset="0"/>
                <a:cs typeface="Calibri" pitchFamily="34" charset="0"/>
              </a:rPr>
              <a:t>А есть ли в интернете моя аудитория?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2" y="1996480"/>
            <a:ext cx="5759932" cy="64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1760" y="2212504"/>
            <a:ext cx="11363325" cy="602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Оцените аудиторию, которая интересуется Вашим товаром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85976" y="3076600"/>
            <a:ext cx="108012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85976" y="3589040"/>
            <a:ext cx="1584176" cy="2796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85976" y="4440560"/>
            <a:ext cx="4032448" cy="2796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86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Как привести всю эту аудиторию к себе на сайт?</a:t>
            </a:r>
          </a:p>
        </p:txBody>
      </p:sp>
    </p:spTree>
    <p:extLst>
      <p:ext uri="{BB962C8B-B14F-4D97-AF65-F5344CB8AC3E}">
        <p14:creationId xmlns:p14="http://schemas.microsoft.com/office/powerpoint/2010/main" val="33888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2150" y="1996479"/>
            <a:ext cx="11191875" cy="672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Яндекс.Директ: Канал продаж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53928" y="2284512"/>
            <a:ext cx="2448272" cy="4266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93888" y="3364632"/>
            <a:ext cx="6624736" cy="2592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083713" y="3040596"/>
            <a:ext cx="3312368" cy="34923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76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Клиент нашёл, что искал!</a:t>
            </a:r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1880" y="1517650"/>
            <a:ext cx="10081864" cy="75606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56" y="1492424"/>
            <a:ext cx="7992888" cy="604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4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Директ: Канал продаж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170" y="3212566"/>
            <a:ext cx="7632700" cy="53597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7784" y="1636440"/>
            <a:ext cx="11377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>
                <a:latin typeface="Arial" pitchFamily="34" charset="0"/>
                <a:cs typeface="Arial" pitchFamily="34" charset="0"/>
              </a:rPr>
              <a:t>У людей уже существует спрос на Ваш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товар.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ndex-005 (3)">
  <a:themeElements>
    <a:clrScheme name="Title &amp; Subtitle копия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копия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копия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итульный слай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Слайды разделов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Основные слайды без нумераци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Основные слайды с нумерацией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Заключительный слай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Yandex-005 (3)</Template>
  <TotalTime>0</TotalTime>
  <Words>364</Words>
  <Application>Microsoft Office PowerPoint</Application>
  <PresentationFormat>Произвольный</PresentationFormat>
  <Paragraphs>94</Paragraphs>
  <Slides>34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Yandex-005 (3)</vt:lpstr>
      <vt:lpstr>Титульный слайд</vt:lpstr>
      <vt:lpstr>Слайды разделов</vt:lpstr>
      <vt:lpstr>Основные слайды без нумерации</vt:lpstr>
      <vt:lpstr>Основные слайды с нумерацией</vt:lpstr>
      <vt:lpstr>Заключительный 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Поиск организации на Яндекс.Картах</vt:lpstr>
      <vt:lpstr>Поиск организации на Яндексе</vt:lpstr>
      <vt:lpstr>Поиск организации в мобильных Яндекс.Картах</vt:lpstr>
      <vt:lpstr>Приоритетное размещение на Карте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2012-10-15T03:16:18Z</dcterms:created>
  <dcterms:modified xsi:type="dcterms:W3CDTF">2012-10-15T03:18:24Z</dcterms:modified>
</cp:coreProperties>
</file>